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46837D-9C78-0DCA-8963-C851DBF4F4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134FCB-D419-4659-9700-DA26468B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74B5A-B698-446A-AA66-0BF3A15D1226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68EE6-4A70-A88B-1EEE-3A404B5CE6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3EC27D-B054-0B38-4F92-7444BB8C91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7E98D-7FC5-4598-811F-807819AD77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08231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35C20-439A-48A3-8A37-154B0448A883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BF9AF-E9C5-4B7B-89E1-5541D40087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106694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0F882-0EB9-271A-CF1A-4C8A54430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661B90-CF45-5C91-7A7B-0CFACA2F7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90CE7-4680-0157-33B5-C65C784F5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3D25-440F-44B6-BC7C-108098230389}" type="datetime1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4F60E-5E0E-8628-F790-B6916576E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8F8F4-1F9B-74F9-DA0A-FB7636CF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3565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9BB2B-837D-6B07-A7AD-4FC323AE3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F5558-93F1-AAF6-7D83-353966285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562F5-0108-EF10-4EE0-EDD8A015B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4DEF-9012-479B-BF56-CA1E89D03001}" type="datetime1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28E2A-38BA-A1C3-A7BD-12732CA8C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AF2F8-D98F-F8D4-0236-D5C573D1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613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CEA442-4A89-8BB3-A21E-47FA44EA6A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59009-9250-C07B-84C1-8DAE87C55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3BC8B-F99C-466E-8862-9ECAEF49B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42B4-D9B8-4B4A-B2AE-76DF9870A3C4}" type="datetime1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66283-FE70-0D3E-1D9C-226018769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12F1C-9687-ACAC-651F-795B4CF81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023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4323D-AA23-BF75-E6DF-B2FDA89C1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30641-8A50-F40A-2028-C6669059D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DFFBE-E9C7-AAF2-5CE4-09DBE2DB4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6551A-324A-480C-8299-DFD17201933B}" type="datetime1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C8450-320E-1C0A-8732-A4B4BA8BB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06675-1474-0DBE-1005-412EB816C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743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A2CC0-E4FE-0DFD-7AC3-D351044F7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5A68C-39AF-8DAF-B52C-72079BAD2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BA7A1-D980-75C5-CB91-5B40B95D9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D2B1F-D92B-4E22-8F9A-A1A7ADB7E203}" type="datetime1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79514-03CA-C70A-3441-1EF31E6D5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0942-EAC4-0668-6578-F4EB9E3CA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97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E3055-9041-A5AB-E52F-4C2F03DF6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BA9FD-F12A-72B2-2A5E-7E2F385763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A6A77-A320-A283-CBC5-F3BD3A245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81E56-B795-65D7-B3E6-AE9BB37EF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A34EC-5B72-402E-A118-391EB71619F8}" type="datetime1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431507-7EA3-F549-F8B2-9B6E3CDCB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D892B-F954-CF7C-D9FC-6BF66374A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400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A824-F701-6C12-77C5-E733F3A66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FB2D3-A374-EA9F-8646-FE488D0B4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008D33-E9DF-E578-B514-FFD55F860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C4A4FD-B115-0026-4010-C9DF62DC87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915F60-6D17-2868-0B87-49D9E733D7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8B923C-7F14-F0CD-077B-892DBCEE0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B000D-4424-4C77-A197-0C1F2F33558A}" type="datetime1">
              <a:rPr lang="en-IN" smtClean="0"/>
              <a:t>20-12-2025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2CE45C-899A-1C2B-DF91-05DFE546A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561B95-69F2-4B35-DB50-57FFB5BBA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2198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313AB-5BE1-C496-FFF4-DA043511D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3544D2-2C85-61AE-6A85-EAFE7667E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DAC4-967A-4280-9FD2-BC5BD2C767BB}" type="datetime1">
              <a:rPr lang="en-IN" smtClean="0"/>
              <a:t>20-12-2025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23A2E-F88E-B41D-77FF-243CFF80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44DC16-307B-6778-B9D0-F419735FB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0821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F4F0B2-07F3-42D3-91FD-A70877508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5C7E9-EE29-4B8D-9E4B-BB758F3C520C}" type="datetime1">
              <a:rPr lang="en-IN" smtClean="0"/>
              <a:t>20-12-2025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90EB0-FAE7-8FCB-60BC-E02C6EC32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67430-8139-FE2B-A4D5-13B5D8A30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61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E3905-4E58-346F-F0CD-23B484B5A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BA3FF-EFE4-5DCA-08B2-C9F935658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EF757-C510-EE1F-8788-D12B4A5A3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C143B0-419C-F217-0B72-85399532D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DF9D-C515-4E58-8491-947480165B81}" type="datetime1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2CF490-B138-B723-C294-F90E333FA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DCC0C-EBDC-6892-0422-52CE2A9C8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461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DB201-1D9F-1F68-8BD2-23C0E499A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8E7330-F92E-BBC6-10DC-97519AE9A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719CD-E86C-9A68-AD0D-545AC1A4A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BC6689-70AD-2044-4011-B543E8A2D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C0C-6BE2-4CD8-ABD7-C6C3B3DF02F4}" type="datetime1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5DAA5-385C-FD44-FF51-7DB81E244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003B7-0207-CB8A-CB4E-2ED0BCF37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517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AB99A3-B62E-E9C4-1083-B57A480F8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5F0C8-BD5F-D1B6-847C-4617A727A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D6757-8EBD-367F-75C5-77FFABF0B3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6B8D2-E15B-4099-AFA0-125A6BE00A91}" type="datetime1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AB17E-43BD-FF0D-5142-AEFEB3877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IN"/>
              <a:t>FSEAM 2026 | 21st - 23rd January , 2026  | IIT Kharagpur , INDIA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5519D-5DE4-1EFD-0A53-150076F51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DE21B7-8BD4-4658-8E6C-982D974D86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06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EC43D27-799C-622D-7BF3-AB67CFBA717A}"/>
              </a:ext>
            </a:extLst>
          </p:cNvPr>
          <p:cNvSpPr/>
          <p:nvPr/>
        </p:nvSpPr>
        <p:spPr>
          <a:xfrm>
            <a:off x="88490" y="112192"/>
            <a:ext cx="12015019" cy="1676630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25000"/>
                  <a:lumOff val="75000"/>
                  <a:tint val="66000"/>
                  <a:satMod val="160000"/>
                </a:schemeClr>
              </a:gs>
              <a:gs pos="50000">
                <a:schemeClr val="tx2">
                  <a:lumMod val="25000"/>
                  <a:lumOff val="75000"/>
                  <a:tint val="44500"/>
                  <a:satMod val="160000"/>
                </a:schemeClr>
              </a:gs>
              <a:gs pos="100000">
                <a:schemeClr val="tx2">
                  <a:lumMod val="25000"/>
                  <a:lumOff val="7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C02E52-B483-6FBA-CFAB-C7F91A40B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72BD72-6409-ED7E-53B1-F28516666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6CD1F4F-84C4-153C-85F6-B23F50127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36FA681-A54E-14EC-E1B1-A1876BB01C51}"/>
              </a:ext>
            </a:extLst>
          </p:cNvPr>
          <p:cNvGrpSpPr/>
          <p:nvPr/>
        </p:nvGrpSpPr>
        <p:grpSpPr>
          <a:xfrm>
            <a:off x="135193" y="90603"/>
            <a:ext cx="11941277" cy="1609924"/>
            <a:chOff x="135193" y="87502"/>
            <a:chExt cx="11941277" cy="1609924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726BDD60-CA9E-6017-BAE7-E07B949849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193" y="181885"/>
              <a:ext cx="1637715" cy="15155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0AC2CD7-98C0-CB24-BE9D-02DA6FB7E2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45799" y="87502"/>
              <a:ext cx="1430671" cy="1515541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C4F64D4-93B3-1FE3-EF14-11962DDFDA99}"/>
                </a:ext>
              </a:extLst>
            </p:cNvPr>
            <p:cNvSpPr txBox="1"/>
            <p:nvPr/>
          </p:nvSpPr>
          <p:spPr>
            <a:xfrm>
              <a:off x="1533831" y="148781"/>
              <a:ext cx="921774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Aft>
                  <a:spcPts val="1000"/>
                </a:spcAft>
                <a:buNone/>
              </a:pP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effectLst/>
                  <a:latin typeface="Californian FB" panose="0207040306080B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International Conference on Frontiers in Surface Engineering and Additive Manufacturing</a:t>
              </a:r>
              <a:endParaRPr lang="en-IN" dirty="0">
                <a:solidFill>
                  <a:schemeClr val="accent1">
                    <a:lumMod val="50000"/>
                  </a:schemeClr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76E95F9-DCC1-311E-BD29-10845E83342B}"/>
                </a:ext>
              </a:extLst>
            </p:cNvPr>
            <p:cNvSpPr txBox="1"/>
            <p:nvPr/>
          </p:nvSpPr>
          <p:spPr>
            <a:xfrm>
              <a:off x="4805015" y="518113"/>
              <a:ext cx="26753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2060"/>
                  </a:solidFill>
                  <a:latin typeface="Elephant Pro" panose="020F0502020204030204" pitchFamily="2" charset="0"/>
                </a:rPr>
                <a:t>FSEAM 2026</a:t>
              </a:r>
              <a:endParaRPr lang="en-IN" sz="2800" dirty="0">
                <a:solidFill>
                  <a:srgbClr val="002060"/>
                </a:solidFill>
                <a:latin typeface="Elephant Pro" panose="020F0502020204030204" pitchFamily="2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AE6A18A-ED15-469D-F06E-2193F57D8260}"/>
                </a:ext>
              </a:extLst>
            </p:cNvPr>
            <p:cNvSpPr txBox="1"/>
            <p:nvPr/>
          </p:nvSpPr>
          <p:spPr>
            <a:xfrm>
              <a:off x="3621592" y="939656"/>
              <a:ext cx="532735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spcBef>
                  <a:spcPts val="870"/>
                </a:spcBef>
                <a:buSzPts val="2000"/>
                <a:tabLst>
                  <a:tab pos="413385" algn="l"/>
                </a:tabLst>
              </a:pPr>
              <a:r>
                <a:rPr lang="en-IN" sz="1600" spc="-10" dirty="0">
                  <a:solidFill>
                    <a:srgbClr val="C00000"/>
                  </a:solidFill>
                  <a:effectLst/>
                  <a:latin typeface="Aptos Narrow" panose="020B0004020202020204" pitchFamily="34" charset="0"/>
                  <a:ea typeface="Wingdings" panose="05000000000000000000" pitchFamily="2" charset="2"/>
                  <a:cs typeface="Dreaming Outloud Script Pro" panose="020F0502020204030204" pitchFamily="66" charset="0"/>
                </a:rPr>
                <a:t>"</a:t>
              </a:r>
              <a:r>
                <a:rPr lang="en-IN" sz="1600" spc="-10" dirty="0">
                  <a:solidFill>
                    <a:srgbClr val="C00000"/>
                  </a:solidFill>
                  <a:effectLst/>
                  <a:latin typeface="Baguet Script" panose="00000500000000000000" pitchFamily="2" charset="0"/>
                  <a:ea typeface="Wingdings" panose="05000000000000000000" pitchFamily="2" charset="2"/>
                  <a:cs typeface="Dreaming Outloud Script Pro" panose="020F0502020204030204" pitchFamily="66" charset="0"/>
                </a:rPr>
                <a:t>Sustainability Through Surfaces</a:t>
              </a:r>
              <a:r>
                <a:rPr lang="en-IN" sz="1600" dirty="0">
                  <a:solidFill>
                    <a:srgbClr val="C00000"/>
                  </a:solidFill>
                  <a:latin typeface="Baguet Script" panose="00000500000000000000" pitchFamily="2" charset="0"/>
                  <a:ea typeface="Wingdings" panose="05000000000000000000" pitchFamily="2" charset="2"/>
                  <a:cs typeface="Dreaming Outloud Script Pro" panose="020F0502020204030204" pitchFamily="66" charset="0"/>
                </a:rPr>
                <a:t> </a:t>
              </a:r>
              <a:r>
                <a:rPr lang="en-IN" sz="1600" spc="-10" dirty="0">
                  <a:solidFill>
                    <a:srgbClr val="C00000"/>
                  </a:solidFill>
                  <a:effectLst/>
                  <a:latin typeface="Baguet Script" panose="00000500000000000000" pitchFamily="2" charset="0"/>
                  <a:ea typeface="Wingdings" panose="05000000000000000000" pitchFamily="2" charset="2"/>
                  <a:cs typeface="Dreaming Outloud Script Pro" panose="020F0502020204030204" pitchFamily="66" charset="0"/>
                </a:rPr>
                <a:t>and Additive Innovation</a:t>
              </a:r>
              <a:r>
                <a:rPr lang="en-IN" sz="1600" spc="-10" dirty="0">
                  <a:solidFill>
                    <a:srgbClr val="C00000"/>
                  </a:solidFill>
                  <a:effectLst/>
                  <a:latin typeface="Aptos Narrow" panose="020B0004020202020204" pitchFamily="34" charset="0"/>
                  <a:ea typeface="Wingdings" panose="05000000000000000000" pitchFamily="2" charset="2"/>
                  <a:cs typeface="Dreaming Outloud Script Pro" panose="020F0502020204030204" pitchFamily="66" charset="0"/>
                </a:rPr>
                <a:t>"</a:t>
              </a:r>
              <a:endParaRPr lang="en-IN" sz="1600" spc="0" dirty="0">
                <a:solidFill>
                  <a:srgbClr val="C00000"/>
                </a:solidFill>
                <a:effectLst/>
                <a:latin typeface="Baguet Script" panose="00000500000000000000" pitchFamily="2" charset="0"/>
                <a:ea typeface="Wingdings" panose="05000000000000000000" pitchFamily="2" charset="2"/>
                <a:cs typeface="Dreaming Outloud Script Pro" panose="020F0502020204030204" pitchFamily="66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AEFD29D-91E8-7566-07CE-D9519C829DB0}"/>
                </a:ext>
              </a:extLst>
            </p:cNvPr>
            <p:cNvSpPr txBox="1"/>
            <p:nvPr/>
          </p:nvSpPr>
          <p:spPr>
            <a:xfrm>
              <a:off x="4426257" y="1278210"/>
              <a:ext cx="3566192" cy="3248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  <a:buNone/>
              </a:pPr>
              <a:r>
                <a:rPr lang="en-IN" sz="1400" b="1" dirty="0">
                  <a:solidFill>
                    <a:srgbClr val="002060"/>
                  </a:solidFill>
                  <a:effectLst/>
                  <a:latin typeface="Abadi ExtraLight" panose="020B0204020104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21</a:t>
              </a:r>
              <a:r>
                <a:rPr lang="en-IN" sz="1400" b="1" baseline="30000" dirty="0">
                  <a:solidFill>
                    <a:srgbClr val="002060"/>
                  </a:solidFill>
                  <a:effectLst/>
                  <a:latin typeface="Abadi ExtraLight" panose="020B0204020104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st </a:t>
              </a:r>
              <a:r>
                <a:rPr lang="en-IN" sz="1400" b="1" dirty="0">
                  <a:solidFill>
                    <a:srgbClr val="002060"/>
                  </a:solidFill>
                  <a:effectLst/>
                  <a:latin typeface="Abadi ExtraLight" panose="020B0204020104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IN" sz="1400" b="1" baseline="30000" dirty="0">
                  <a:solidFill>
                    <a:srgbClr val="002060"/>
                  </a:solidFill>
                  <a:effectLst/>
                  <a:latin typeface="Abadi ExtraLight" panose="020B0204020104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IN" sz="1400" b="1" dirty="0">
                  <a:solidFill>
                    <a:srgbClr val="002060"/>
                  </a:solidFill>
                  <a:effectLst/>
                  <a:latin typeface="Abadi ExtraLight" panose="020B0204020104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23</a:t>
              </a:r>
              <a:r>
                <a:rPr lang="en-IN" sz="1400" b="1" baseline="30000" dirty="0">
                  <a:solidFill>
                    <a:srgbClr val="002060"/>
                  </a:solidFill>
                  <a:effectLst/>
                  <a:latin typeface="Abadi ExtraLight" panose="020B0204020104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rd</a:t>
              </a:r>
              <a:r>
                <a:rPr lang="en-IN" sz="1400" b="1" dirty="0">
                  <a:solidFill>
                    <a:srgbClr val="002060"/>
                  </a:solidFill>
                  <a:effectLst/>
                  <a:latin typeface="Abadi ExtraLight" panose="020B0204020104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January 2026  IIT Kharagpur, India</a:t>
              </a:r>
              <a:endParaRPr lang="en-IN" sz="1100" b="1" dirty="0">
                <a:solidFill>
                  <a:srgbClr val="002060"/>
                </a:solidFill>
                <a:effectLst/>
                <a:latin typeface="Abadi ExtraLight" panose="020B02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142698C6-0B37-B2CE-C3D8-1B7A6BDC3F90}"/>
              </a:ext>
            </a:extLst>
          </p:cNvPr>
          <p:cNvSpPr txBox="1"/>
          <p:nvPr/>
        </p:nvSpPr>
        <p:spPr>
          <a:xfrm>
            <a:off x="4516464" y="2073504"/>
            <a:ext cx="3439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Tittle of the Paper </a:t>
            </a:r>
            <a:endParaRPr lang="en-IN" sz="2400" b="1" dirty="0">
              <a:solidFill>
                <a:srgbClr val="002060"/>
              </a:solidFill>
              <a:latin typeface="Californian FB" panose="0207040306080B0302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F7AFCDE-757A-D5C6-7BAA-42CB02DD5910}"/>
              </a:ext>
            </a:extLst>
          </p:cNvPr>
          <p:cNvSpPr txBox="1"/>
          <p:nvPr/>
        </p:nvSpPr>
        <p:spPr>
          <a:xfrm>
            <a:off x="1588554" y="2881406"/>
            <a:ext cx="87015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0535" marR="2540" algn="ctr">
              <a:spcBef>
                <a:spcPts val="5"/>
              </a:spcBef>
              <a:buNone/>
            </a:pP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Author</a:t>
            </a:r>
            <a:r>
              <a:rPr lang="en-US" sz="2000" b="1" spc="-20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A</a:t>
            </a:r>
            <a:r>
              <a:rPr lang="en-US" sz="2000" b="1" spc="-30" baseline="3000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a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,</a:t>
            </a:r>
            <a:r>
              <a:rPr lang="en-US" sz="2000" b="1" spc="-19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  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Author</a:t>
            </a:r>
            <a:r>
              <a:rPr lang="en-US" sz="2000" b="1" spc="-20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B</a:t>
            </a:r>
            <a:r>
              <a:rPr lang="en-US" sz="2000" b="1" spc="-30" baseline="3000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b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,</a:t>
            </a:r>
            <a:r>
              <a:rPr lang="en-US" sz="2000" b="1" spc="-18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  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Author</a:t>
            </a:r>
            <a:r>
              <a:rPr lang="en-US" sz="2000" b="1" spc="-20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C</a:t>
            </a:r>
            <a:r>
              <a:rPr lang="en-US" sz="2000" b="1" spc="-30" baseline="3000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c</a:t>
            </a:r>
            <a:r>
              <a:rPr lang="en-US" sz="2000" b="1" spc="245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( please</a:t>
            </a:r>
            <a:r>
              <a:rPr lang="en-US" sz="2000" b="1" spc="-195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underline </a:t>
            </a:r>
            <a:r>
              <a:rPr lang="en-US" sz="2000" b="1" spc="-215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presenting</a:t>
            </a:r>
            <a:r>
              <a:rPr lang="en-US" sz="2000" b="1" spc="-195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  </a:t>
            </a:r>
            <a:r>
              <a:rPr lang="en-US" sz="2000" b="1" spc="-3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</a:rPr>
              <a:t>author )</a:t>
            </a:r>
            <a:endParaRPr lang="en-IN" sz="2000" dirty="0">
              <a:effectLst/>
              <a:latin typeface="Californian FB" panose="0207040306080B0302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50B73BA-4A36-4C51-0D3E-652C99B26963}"/>
              </a:ext>
            </a:extLst>
          </p:cNvPr>
          <p:cNvSpPr txBox="1"/>
          <p:nvPr/>
        </p:nvSpPr>
        <p:spPr>
          <a:xfrm>
            <a:off x="4768145" y="356619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spc="-40" baseline="30000" dirty="0">
                <a:solidFill>
                  <a:srgbClr val="001F5F"/>
                </a:solidFill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1" spc="-4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en-US" b="1" spc="-115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spc="-4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 </a:t>
            </a:r>
            <a:r>
              <a:rPr lang="en-US" b="1" spc="-11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4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en-IN" dirty="0">
              <a:latin typeface="Californian FB" panose="0207040306080B0302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929EE25-CD19-840F-7980-4869073237B4}"/>
              </a:ext>
            </a:extLst>
          </p:cNvPr>
          <p:cNvSpPr txBox="1"/>
          <p:nvPr/>
        </p:nvSpPr>
        <p:spPr>
          <a:xfrm>
            <a:off x="4768145" y="385088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spc="-40" baseline="30000" dirty="0">
                <a:solidFill>
                  <a:srgbClr val="001F5F"/>
                </a:solidFill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b="1" spc="-4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en-US" b="1" spc="-115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spc="-4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 </a:t>
            </a:r>
            <a:r>
              <a:rPr lang="en-US" b="1" spc="-11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40" dirty="0">
                <a:solidFill>
                  <a:srgbClr val="001F5F"/>
                </a:solidFill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spc="-4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dirty="0">
              <a:latin typeface="Californian FB" panose="0207040306080B0302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514B5C8-BBA6-46D7-99F9-017B877B2F27}"/>
              </a:ext>
            </a:extLst>
          </p:cNvPr>
          <p:cNvSpPr txBox="1"/>
          <p:nvPr/>
        </p:nvSpPr>
        <p:spPr>
          <a:xfrm>
            <a:off x="4768145" y="415585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spc="-40" baseline="30000" dirty="0">
                <a:solidFill>
                  <a:srgbClr val="001F5F"/>
                </a:solidFill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b="1" spc="-4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en-US" b="1" spc="-115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spc="-4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Author </a:t>
            </a:r>
            <a:r>
              <a:rPr lang="en-US" b="1" spc="-11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40" dirty="0">
                <a:solidFill>
                  <a:srgbClr val="001F5F"/>
                </a:solidFill>
                <a:effectLst/>
                <a:latin typeface="Californian FB" panose="0207040306080B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endParaRPr lang="en-IN" dirty="0">
              <a:latin typeface="Californian FB" panose="0207040306080B030204" pitchFamily="18" charset="0"/>
            </a:endParaRPr>
          </a:p>
        </p:txBody>
      </p:sp>
      <p:sp>
        <p:nvSpPr>
          <p:cNvPr id="32" name="Footer Placeholder 31">
            <a:extLst>
              <a:ext uri="{FF2B5EF4-FFF2-40B4-BE49-F238E27FC236}">
                <a16:creationId xmlns:a16="http://schemas.microsoft.com/office/drawing/2014/main" id="{BA2F3944-D180-CAF9-37CE-42D6F317A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348316" cy="365125"/>
          </a:xfrm>
        </p:spPr>
        <p:txBody>
          <a:bodyPr/>
          <a:lstStyle/>
          <a:p>
            <a:r>
              <a:rPr lang="en-IN" dirty="0"/>
              <a:t>FSEAM 2026 | 21st - 23rd January , 2026  | IIT Kharagpur , INDIA</a:t>
            </a:r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EF3F042D-E5BB-93CA-EEDF-326FA303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5653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FD14A8E-0C04-5F5E-F264-A6CD1E84A228}"/>
              </a:ext>
            </a:extLst>
          </p:cNvPr>
          <p:cNvSpPr/>
          <p:nvPr/>
        </p:nvSpPr>
        <p:spPr>
          <a:xfrm>
            <a:off x="88490" y="165313"/>
            <a:ext cx="12015019" cy="869147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EDE462-4749-DF64-DF2E-72DAA02D44C9}"/>
              </a:ext>
            </a:extLst>
          </p:cNvPr>
          <p:cNvSpPr txBox="1"/>
          <p:nvPr/>
        </p:nvSpPr>
        <p:spPr>
          <a:xfrm>
            <a:off x="3222523" y="304431"/>
            <a:ext cx="5388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General Structure</a:t>
            </a:r>
            <a:endParaRPr lang="en-IN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691889-26E8-C487-6DD0-395CC044D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348652"/>
              </p:ext>
            </p:extLst>
          </p:nvPr>
        </p:nvGraphicFramePr>
        <p:xfrm>
          <a:off x="1058196" y="1186539"/>
          <a:ext cx="10075606" cy="5175969"/>
        </p:xfrm>
        <a:graphic>
          <a:graphicData uri="http://schemas.openxmlformats.org/drawingml/2006/table">
            <a:tbl>
              <a:tblPr firstRow="1" firstCol="1" bandRow="1"/>
              <a:tblGrid>
                <a:gridCol w="2458064">
                  <a:extLst>
                    <a:ext uri="{9D8B030D-6E8A-4147-A177-3AD203B41FA5}">
                      <a16:colId xmlns:a16="http://schemas.microsoft.com/office/drawing/2014/main" val="625971172"/>
                    </a:ext>
                  </a:extLst>
                </a:gridCol>
                <a:gridCol w="3018503">
                  <a:extLst>
                    <a:ext uri="{9D8B030D-6E8A-4147-A177-3AD203B41FA5}">
                      <a16:colId xmlns:a16="http://schemas.microsoft.com/office/drawing/2014/main" val="48218939"/>
                    </a:ext>
                  </a:extLst>
                </a:gridCol>
                <a:gridCol w="4599039">
                  <a:extLst>
                    <a:ext uri="{9D8B030D-6E8A-4147-A177-3AD203B41FA5}">
                      <a16:colId xmlns:a16="http://schemas.microsoft.com/office/drawing/2014/main" val="2603122521"/>
                    </a:ext>
                  </a:extLst>
                </a:gridCol>
              </a:tblGrid>
              <a:tr h="427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6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Slide </a:t>
                      </a:r>
                      <a:endParaRPr lang="en-IN" sz="16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6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Section</a:t>
                      </a:r>
                      <a:endParaRPr lang="en-IN" sz="16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6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Content Focus</a:t>
                      </a:r>
                      <a:endParaRPr lang="en-IN" sz="16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624595"/>
                  </a:ext>
                </a:extLst>
              </a:tr>
              <a:tr h="400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Title Slide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Title, Name,  and Affiliation,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166158"/>
                  </a:ext>
                </a:extLst>
              </a:tr>
              <a:tr h="400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Introduction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General context of Presentation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562417"/>
                  </a:ext>
                </a:extLst>
              </a:tr>
              <a:tr h="400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Problem Statement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specific challenge.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69776"/>
                  </a:ext>
                </a:extLst>
              </a:tr>
              <a:tr h="4741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Objectives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Clear, bulleted goals of your study.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932695"/>
                  </a:ext>
                </a:extLst>
              </a:tr>
              <a:tr h="5679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5-6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Methodology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US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specific materials, process parameters, and characterization techniques employed to achieve the research objectives.</a:t>
                      </a:r>
                      <a:endParaRPr lang="en-IN" sz="14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3645304"/>
                  </a:ext>
                </a:extLst>
              </a:tr>
              <a:tr h="3959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7-11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Results &amp; Discussion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11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Experimental results and interpretation  scientifically.</a:t>
                      </a:r>
                      <a:endParaRPr lang="en-IN" sz="1400" b="0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325882"/>
                  </a:ext>
                </a:extLst>
              </a:tr>
              <a:tr h="5679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Industrial Impact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Real-world application of your findings.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4307177"/>
                  </a:ext>
                </a:extLst>
              </a:tr>
              <a:tr h="400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Conclusions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Summary of findings and their significance.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127876"/>
                  </a:ext>
                </a:extLst>
              </a:tr>
              <a:tr h="5679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Acknowledgments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Funding agencies  and Lab support.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6809299"/>
                  </a:ext>
                </a:extLst>
              </a:tr>
              <a:tr h="400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IN" sz="14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Thank You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115"/>
                        </a:spcBef>
                        <a:buNone/>
                      </a:pPr>
                      <a:r>
                        <a:rPr lang="en-IN" sz="14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Questions prompt.</a:t>
                      </a:r>
                    </a:p>
                  </a:txBody>
                  <a:tcPr marL="51891" marR="51891" marT="34594" marB="34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0702407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2BCFF-2131-0C90-EDAF-B30D21EB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16477" y="6465952"/>
            <a:ext cx="4594123" cy="365125"/>
          </a:xfrm>
        </p:spPr>
        <p:txBody>
          <a:bodyPr/>
          <a:lstStyle/>
          <a:p>
            <a:r>
              <a:rPr lang="en-IN" dirty="0"/>
              <a:t>FSEAM 2026 | 21st - 23rd January , 2026  | IIT Kharagpur , INDIA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AB856-9FCE-B812-F780-A125AEFE5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921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5517481-735B-A193-DC8D-8013211A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09220" y="6361061"/>
            <a:ext cx="4571999" cy="365125"/>
          </a:xfrm>
        </p:spPr>
        <p:txBody>
          <a:bodyPr/>
          <a:lstStyle/>
          <a:p>
            <a:r>
              <a:rPr lang="en-IN" dirty="0"/>
              <a:t>FSEAM 2026 | 21st - 23rd January , 2026  | IIT Kharagpur , INDIA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053881C-D285-BFD1-4588-2A4F4F3CF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21B7-8BD4-4658-8E6C-982D974D8649}" type="slidenum">
              <a:rPr lang="en-IN" smtClean="0"/>
              <a:t>3</a:t>
            </a:fld>
            <a:endParaRPr lang="en-IN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B46A8E4-2A7D-646E-21D0-62045F73B9AC}"/>
              </a:ext>
            </a:extLst>
          </p:cNvPr>
          <p:cNvSpPr/>
          <p:nvPr/>
        </p:nvSpPr>
        <p:spPr>
          <a:xfrm>
            <a:off x="88490" y="165313"/>
            <a:ext cx="12015019" cy="1014558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EEB946-D7AB-A5CF-8A14-8209F6696BE9}"/>
              </a:ext>
            </a:extLst>
          </p:cNvPr>
          <p:cNvSpPr txBox="1"/>
          <p:nvPr/>
        </p:nvSpPr>
        <p:spPr>
          <a:xfrm>
            <a:off x="3244646" y="417755"/>
            <a:ext cx="5388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Guidelines</a:t>
            </a:r>
            <a:endParaRPr lang="en-IN" sz="2800" dirty="0">
              <a:solidFill>
                <a:srgbClr val="002060"/>
              </a:solidFill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286177C-79E8-3019-E7EA-54F5B5E00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177" y="1593126"/>
            <a:ext cx="8363123" cy="4336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concise bullet points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avoid overcrowding slides with excessive text.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Ensure slides are clear, uncluttered, and easily readable.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Limit text to key points only; avoid full sentences where possible.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font for body text; maintain a uniform font size not exceeding 18 pt across all slides.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Maintain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pt line spacing with justified alignment throughout the presentation.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Include high-quality graphs, images, and charts to enhance visual appeal and clarity.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Ensure all figures, captions, and labels are not smaller than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 pt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Highlight key points using bold text or appropriate color coding; avoid excessive colors.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consistent slide layout, color scheme, and formatting across the presentation.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Clearly label axes, units, and legends in all graphs and charts.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Avoid unnecessary animations or transitions; keep them simple and professional.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Ensure adequate contrast between text and background for readability.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Slide limit: Maximum of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 slides</a:t>
            </a:r>
            <a:r>
              <a: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0519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380</Words>
  <Application>Microsoft Office PowerPoint</Application>
  <PresentationFormat>Widescreen</PresentationFormat>
  <Paragraphs>63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Abadi ExtraLight</vt:lpstr>
      <vt:lpstr>Aptos</vt:lpstr>
      <vt:lpstr>Aptos Display</vt:lpstr>
      <vt:lpstr>Aptos Narrow</vt:lpstr>
      <vt:lpstr>Arial</vt:lpstr>
      <vt:lpstr>Baguet Script</vt:lpstr>
      <vt:lpstr>Californian FB</vt:lpstr>
      <vt:lpstr>Elephant Pro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KISHAN KUMAR</dc:creator>
  <cp:lastModifiedBy>KISHAN KUMAR</cp:lastModifiedBy>
  <cp:revision>14</cp:revision>
  <dcterms:created xsi:type="dcterms:W3CDTF">2025-12-20T08:17:14Z</dcterms:created>
  <dcterms:modified xsi:type="dcterms:W3CDTF">2025-12-20T14:05:09Z</dcterms:modified>
</cp:coreProperties>
</file>